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b57bff45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b57bff45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f9bb57d6d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f9bb57d6d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cb57bff456_1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cb57bff456_1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cb57bff456_1_1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cb57bff456_1_1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b57bff456_1_1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cb57bff456_1_1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cb57bff456_1_1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cb57bff456_1_1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cb57bff456_1_2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cb57bff456_1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f62ad4fa7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f62ad4fa7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slow" p14:dur="1000">
        <p:push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744575"/>
            <a:ext cx="8520600" cy="91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6080">
                <a:solidFill>
                  <a:srgbClr val="FF0000"/>
                </a:solidFill>
              </a:rPr>
              <a:t>Bullying</a:t>
            </a:r>
            <a:endParaRPr b="1" sz="6080">
              <a:solidFill>
                <a:srgbClr val="FF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690875"/>
            <a:ext cx="8520600" cy="310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0000"/>
                </a:solidFill>
              </a:rPr>
              <a:t>and how to stop it</a:t>
            </a:r>
            <a:endParaRPr sz="36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>
                <a:solidFill>
                  <a:schemeClr val="dk1"/>
                </a:solidFill>
              </a:rPr>
              <a:t>By Alan, Artur and Jamie</a:t>
            </a:r>
            <a:endParaRPr i="1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What Is Bullying?</a:t>
            </a:r>
            <a:endParaRPr b="1"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Bullying is an </a:t>
            </a:r>
            <a:r>
              <a:rPr lang="en"/>
              <a:t>intentional </a:t>
            </a:r>
            <a:r>
              <a:rPr lang="en">
                <a:solidFill>
                  <a:schemeClr val="dk1"/>
                </a:solidFill>
              </a:rPr>
              <a:t>recurring</a:t>
            </a:r>
            <a:r>
              <a:rPr lang="en"/>
              <a:t> </a:t>
            </a:r>
            <a:r>
              <a:rPr lang="en"/>
              <a:t>negative behaviour against a person who can’t defend themselves.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Types of bullying include: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Verbal </a:t>
            </a:r>
            <a:r>
              <a:rPr lang="en"/>
              <a:t>(Name-calling, insults or humiliation.)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Physical </a:t>
            </a:r>
            <a:r>
              <a:rPr lang="en"/>
              <a:t>(Pushing, shoving, kicking, etc., including damage to property.)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Gesture</a:t>
            </a:r>
            <a:r>
              <a:rPr lang="en"/>
              <a:t> (Threatening gestures such as a throat-slitting gesture.)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Exclusion</a:t>
            </a:r>
            <a:r>
              <a:rPr lang="en"/>
              <a:t> (Excluding or ignoring someone.)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EBF5F7"/>
                </a:solidFill>
              </a:rPr>
              <a:t>Extortion</a:t>
            </a:r>
            <a:r>
              <a:rPr lang="en"/>
              <a:t> (Forcing another person to give away their property or money.)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46950" y="3582125"/>
            <a:ext cx="1197051" cy="1561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Can I Tell If Someone Is Being Bullied?</a:t>
            </a:r>
            <a:endParaRPr b="1"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Bullying can sometimes go </a:t>
            </a:r>
            <a:r>
              <a:rPr lang="en">
                <a:solidFill>
                  <a:schemeClr val="dk1"/>
                </a:solidFill>
              </a:rPr>
              <a:t>unnoticed </a:t>
            </a:r>
            <a:r>
              <a:rPr lang="en"/>
              <a:t>if you have not been made aware of 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Many students </a:t>
            </a:r>
            <a:r>
              <a:rPr lang="en">
                <a:solidFill>
                  <a:schemeClr val="dk1"/>
                </a:solidFill>
              </a:rPr>
              <a:t>do not tell</a:t>
            </a:r>
            <a:r>
              <a:rPr lang="en"/>
              <a:t> someone that they are being bullied. This is an issue.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In fact, around </a:t>
            </a:r>
            <a:r>
              <a:rPr lang="en">
                <a:solidFill>
                  <a:srgbClr val="EBF5F7"/>
                </a:solidFill>
              </a:rPr>
              <a:t>65%</a:t>
            </a:r>
            <a:r>
              <a:rPr lang="en"/>
              <a:t> of people who are bullied don’t tell an adult about it.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means that we need to learn to spot the signs of bullying.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03638" y="3072450"/>
            <a:ext cx="1936725" cy="1936725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/>
        </p:nvSpPr>
        <p:spPr>
          <a:xfrm>
            <a:off x="4659350" y="3817525"/>
            <a:ext cx="9462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solidFill>
                  <a:schemeClr val="dk1"/>
                </a:solidFill>
              </a:rPr>
              <a:t>65%</a:t>
            </a:r>
            <a:endParaRPr b="1" sz="23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Can I Tell If Someone Is Being Bullied?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 </a:t>
            </a:r>
            <a:r>
              <a:rPr lang="en">
                <a:solidFill>
                  <a:schemeClr val="dk1"/>
                </a:solidFill>
              </a:rPr>
              <a:t>signs</a:t>
            </a:r>
            <a:r>
              <a:rPr lang="en"/>
              <a:t> that a person is being bullied include: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Victims </a:t>
            </a:r>
            <a:r>
              <a:rPr lang="en"/>
              <a:t>may not want to say what is wrong.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rgbClr val="EBF5F7"/>
                </a:solidFill>
              </a:rPr>
              <a:t>Unexplained</a:t>
            </a:r>
            <a:r>
              <a:rPr lang="en"/>
              <a:t> bruising and cuts.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Damage to property.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Excuses</a:t>
            </a:r>
            <a:r>
              <a:rPr lang="en"/>
              <a:t> for not wanting to attend school.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Lowered </a:t>
            </a:r>
            <a:r>
              <a:rPr lang="en">
                <a:solidFill>
                  <a:srgbClr val="FFFFFF"/>
                </a:solidFill>
              </a:rPr>
              <a:t>confidence/self-esteem</a:t>
            </a:r>
            <a:r>
              <a:rPr lang="en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Difficulty sleeping.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Some of these signs can be noticed in a child’s </a:t>
            </a:r>
            <a:r>
              <a:rPr lang="en">
                <a:solidFill>
                  <a:srgbClr val="EBF5F7"/>
                </a:solidFill>
              </a:rPr>
              <a:t>behaviour</a:t>
            </a:r>
            <a:r>
              <a:rPr lang="en"/>
              <a:t> as a result of any type of bullying.</a:t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23125" y="1017725"/>
            <a:ext cx="2559875" cy="274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Can I Report Bullying?</a:t>
            </a:r>
            <a:endParaRPr b="1"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can </a:t>
            </a:r>
            <a:r>
              <a:rPr lang="en">
                <a:solidFill>
                  <a:schemeClr val="dk1"/>
                </a:solidFill>
              </a:rPr>
              <a:t>report </a:t>
            </a:r>
            <a:r>
              <a:rPr lang="en"/>
              <a:t>bullying in a ton of ways, but the most effective way is to </a:t>
            </a:r>
            <a:r>
              <a:rPr lang="en">
                <a:solidFill>
                  <a:schemeClr val="dk1"/>
                </a:solidFill>
              </a:rPr>
              <a:t>seek help </a:t>
            </a:r>
            <a:r>
              <a:rPr lang="en"/>
              <a:t>from an adult you </a:t>
            </a:r>
            <a:r>
              <a:rPr lang="en">
                <a:solidFill>
                  <a:schemeClr val="dk1"/>
                </a:solidFill>
              </a:rPr>
              <a:t>trust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This could be a teacher, school staff, parents or an older sibling. The most important part is to </a:t>
            </a:r>
            <a:r>
              <a:rPr lang="en">
                <a:solidFill>
                  <a:schemeClr val="dk1"/>
                </a:solidFill>
              </a:rPr>
              <a:t>ask for help</a:t>
            </a:r>
            <a:r>
              <a:rPr lang="en"/>
              <a:t>, because when you report bullying, you not only help the person being targeted, but also the person who is bullying.</a:t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3925" y="115975"/>
            <a:ext cx="1062417" cy="1036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Witnesses</a:t>
            </a:r>
            <a:endParaRPr b="1"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</a:t>
            </a:r>
            <a:r>
              <a:rPr lang="en">
                <a:solidFill>
                  <a:schemeClr val="dk1"/>
                </a:solidFill>
              </a:rPr>
              <a:t>witness </a:t>
            </a:r>
            <a:r>
              <a:rPr lang="en"/>
              <a:t>is anyone who sees bullying when it happens.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Witnesses often don’t try to help because: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They may be concerned for their own safety.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Don’t know what they should do to help.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Afraid that they may be picked on.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Might be friends with the person/people who are bullying.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99225" y="1399363"/>
            <a:ext cx="2344774" cy="234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About Cyberbullying</a:t>
            </a:r>
            <a:endParaRPr b="1"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950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Cyberbullying</a:t>
            </a:r>
            <a:r>
              <a:rPr lang="en"/>
              <a:t> </a:t>
            </a:r>
            <a:r>
              <a:rPr lang="en"/>
              <a:t>is an intentional recurring negative behaviour against a person who can’t defend themselves using electronic devices and the </a:t>
            </a:r>
            <a:r>
              <a:rPr lang="en">
                <a:solidFill>
                  <a:schemeClr val="dk1"/>
                </a:solidFill>
              </a:rPr>
              <a:t>Internet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Cyberbullying can be considered as </a:t>
            </a:r>
            <a:r>
              <a:rPr lang="en">
                <a:solidFill>
                  <a:schemeClr val="dk1"/>
                </a:solidFill>
              </a:rPr>
              <a:t>different to bullying</a:t>
            </a:r>
            <a:r>
              <a:rPr lang="en"/>
              <a:t>. Cyberbullying can become a 24/7 offense, and the bully can </a:t>
            </a:r>
            <a:r>
              <a:rPr lang="en">
                <a:solidFill>
                  <a:schemeClr val="dk1"/>
                </a:solidFill>
              </a:rPr>
              <a:t>hide their identities</a:t>
            </a:r>
            <a:r>
              <a:rPr lang="en"/>
              <a:t> using anonymity to attack known victims. Some of the ways that people can be cyberbullied are: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Exclusion</a:t>
            </a:r>
            <a:r>
              <a:rPr lang="en"/>
              <a:t> (Telling someone that they aren’t invited to a party, etc.)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Doxxing</a:t>
            </a:r>
            <a:r>
              <a:rPr lang="en"/>
              <a:t> (Revealing personal information to the public.)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Harassment</a:t>
            </a:r>
            <a:r>
              <a:rPr lang="en"/>
              <a:t> (Sending hurtful, severe and persistent messages to someone.)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Phishing</a:t>
            </a:r>
            <a:r>
              <a:rPr lang="en"/>
              <a:t> (Stealing the victim’s financial information.)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Impersonation</a:t>
            </a:r>
            <a:r>
              <a:rPr lang="en"/>
              <a:t> (Impersonating the victim to make them look bad.)</a:t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7727" y="0"/>
            <a:ext cx="1609226" cy="12081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How To Stop Cyberbullying</a:t>
            </a:r>
            <a:endParaRPr b="1"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069050"/>
            <a:ext cx="8520600" cy="398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Stopping cyberbullying might seem like an </a:t>
            </a:r>
            <a:r>
              <a:rPr lang="en">
                <a:solidFill>
                  <a:schemeClr val="dk1"/>
                </a:solidFill>
              </a:rPr>
              <a:t>overwhelming</a:t>
            </a:r>
            <a:r>
              <a:rPr lang="en"/>
              <a:t> task at first. It is always recommended to inform an adult you trust if you are being cyberbullied or suspect that somebody you know is being cyberbullied.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Report </a:t>
            </a:r>
            <a:r>
              <a:rPr lang="en">
                <a:solidFill>
                  <a:schemeClr val="dk1"/>
                </a:solidFill>
              </a:rPr>
              <a:t>harmful</a:t>
            </a:r>
            <a:r>
              <a:rPr lang="en"/>
              <a:t> messages to the social network or content moderators.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Block people who bully online and encourage victims to do the same.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Look for help from an adult or teacher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Here’s some tips to be safe on the Internet.</a:t>
            </a:r>
            <a:endParaRPr/>
          </a:p>
          <a:p>
            <a:pPr indent="-325755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 not accept </a:t>
            </a:r>
            <a:r>
              <a:rPr lang="en">
                <a:solidFill>
                  <a:schemeClr val="dk1"/>
                </a:solidFill>
              </a:rPr>
              <a:t>friend requests </a:t>
            </a:r>
            <a:r>
              <a:rPr lang="en"/>
              <a:t>from people you do not know.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 not give your home address, mobile number, email address, the school you go to to the public.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Don’t say anything on the internet if you wouldn’t say it in a crowded room.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If you are using social networking sites, remember to never give out personal information or photos; instead use a </a:t>
            </a:r>
            <a:r>
              <a:rPr lang="en">
                <a:solidFill>
                  <a:schemeClr val="dk1"/>
                </a:solidFill>
              </a:rPr>
              <a:t>nickname</a:t>
            </a:r>
            <a:r>
              <a:rPr lang="en"/>
              <a:t>.</a:t>
            </a:r>
            <a:endParaRPr/>
          </a:p>
          <a:p>
            <a:pPr indent="-32575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Do not open </a:t>
            </a:r>
            <a:r>
              <a:rPr lang="en">
                <a:solidFill>
                  <a:schemeClr val="dk1"/>
                </a:solidFill>
              </a:rPr>
              <a:t>files</a:t>
            </a:r>
            <a:r>
              <a:rPr lang="en"/>
              <a:t> from people you don’t know.</a:t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34350" y="1973038"/>
            <a:ext cx="1197425" cy="1197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ctrTitle"/>
          </p:nvPr>
        </p:nvSpPr>
        <p:spPr>
          <a:xfrm>
            <a:off x="311708" y="1754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The End</a:t>
            </a:r>
            <a:endParaRPr b="1"/>
          </a:p>
        </p:txBody>
      </p:sp>
      <p:sp>
        <p:nvSpPr>
          <p:cNvPr id="111" name="Google Shape;111;p21"/>
          <p:cNvSpPr txBox="1"/>
          <p:nvPr>
            <p:ph idx="1" type="subTitle"/>
          </p:nvPr>
        </p:nvSpPr>
        <p:spPr>
          <a:xfrm>
            <a:off x="311700" y="2834125"/>
            <a:ext cx="8520600" cy="176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By: Alan, Artur and Jamie</a:t>
            </a:r>
            <a:endParaRPr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6th Class</a:t>
            </a:r>
            <a:endParaRPr i="1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/>
              <a:t>Scoil Bhride Shantalla</a:t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